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77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79DE-3F60-449F-B083-D108C2E7695A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4872-B310-4E3D-87F0-F7C3C5860A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47DB-2AC2-4687-9828-FD8244666B52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F809-9807-4D52-A77E-E476725BD7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8BF0-9901-437E-9771-7D87D8FACBDE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E774-2018-43AB-A68E-CA755D040F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B5925-D88B-4E05-8031-1B26B1A5746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E05C-5D58-4578-8F43-4C76215A9B9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51C1-8C82-429D-9B55-DEA84DA092CC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F55E-E28C-45AD-B280-C1483F67D7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0341-6C1A-41C2-984D-14A9DD5B5284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9887-8C1C-47E9-B1A0-F8A7DA2AD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201C-195F-4F80-B8A5-1BD509C9E97C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8441-34B1-48EC-845C-8615C96FFE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3973-275A-48B8-ABF4-FDAB0C3BA19F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64B4-079B-4A07-9335-619B7DEE0C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7550-B174-4BA4-A734-E75E4D8E0254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199B-DA75-4EC5-BDE4-76E80AB183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3462-F1A1-4F6E-84DF-41F246A1792F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EA32-D028-4E1C-8256-37CCA49B55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A68A-C3B4-41D8-9852-2E8AC34812CC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A1FD-6FF6-4550-B37D-AE8B950993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940C-7624-4E6C-8E0C-28FD86B3F320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DB44-5B62-483A-8340-5650FB5F99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9B8E31-D8DF-4F48-A880-00A6DE8BB713}" type="datetimeFigureOut">
              <a:rPr lang="zh-CN" altLang="en-US"/>
              <a:pPr>
                <a:defRPr/>
              </a:pPr>
              <a:t>2016/8/8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54F986-6796-4268-8FE3-70C0A2874C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1z.com/file/JYPT/JYPT4/xzj/wenwu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qgt.cn/spic_remark_10272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qzsw.net/html/news/060914/06091430732785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://image.baidu.com/i?ct=503316480&amp;z=0&amp;tn=baiduimagedetail&amp;word=%CA%D6%CA%F5%B5%B6&amp;in=5&amp;cl=2&amp;cm=1&amp;sc=0&amp;lm=-1&amp;pn=4&amp;rn=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000125" y="1500188"/>
            <a:ext cx="7429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第八单元</a:t>
            </a:r>
            <a:endParaRPr lang="en-US" altLang="zh-CN" sz="36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600" b="1">
                <a:solidFill>
                  <a:srgbClr val="0000FF"/>
                </a:solidFill>
                <a:latin typeface="Calibri" pitchFamily="34" charset="0"/>
              </a:rPr>
              <a:t>	</a:t>
            </a: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   </a:t>
            </a:r>
          </a:p>
          <a:p>
            <a:endParaRPr lang="en-US" altLang="zh-CN" sz="36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600" b="1">
                <a:solidFill>
                  <a:srgbClr val="0000FF"/>
                </a:solidFill>
                <a:latin typeface="Calibri" pitchFamily="34" charset="0"/>
              </a:rPr>
              <a:t>           8.1</a:t>
            </a: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金属和金属材料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shenzhou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8676456" cy="650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636838"/>
            <a:ext cx="453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金属材料无处不在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ChangeArrowheads="1"/>
          </p:cNvSpPr>
          <p:nvPr/>
        </p:nvSpPr>
        <p:spPr bwMode="auto">
          <a:xfrm>
            <a:off x="1905000" y="2438400"/>
            <a:ext cx="6019800" cy="16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0" y="2895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sz="4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　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71800" y="2952750"/>
            <a:ext cx="3957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一、几种重要的金属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16013" y="4437063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、人类使用金属的历史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司母戊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620713"/>
            <a:ext cx="5105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200400" y="5562600"/>
            <a:ext cx="278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itchFamily="18" charset="0"/>
              </a:rPr>
              <a:t>司母戊鼎 </a:t>
            </a:r>
            <a:r>
              <a:rPr lang="zh-CN" altLang="zh-CN" sz="2400" b="1">
                <a:latin typeface="Times New Roman" pitchFamily="18" charset="0"/>
              </a:rPr>
              <a:t>3200</a:t>
            </a:r>
            <a:r>
              <a:rPr lang="zh-CN" altLang="en-US" sz="2400" b="1">
                <a:latin typeface="Times New Roman" pitchFamily="18" charset="0"/>
              </a:rPr>
              <a:t>多年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四羊方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157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76600" y="5562600"/>
            <a:ext cx="278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四羊方尊 </a:t>
            </a:r>
            <a:r>
              <a:rPr lang="zh-CN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3000</a:t>
            </a:r>
            <a:r>
              <a:rPr 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多年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_21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40386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00400" y="44196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马踏飞燕  近</a:t>
            </a:r>
            <a:r>
              <a:rPr lang="zh-CN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2000</a:t>
            </a:r>
            <a:r>
              <a:rPr 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年 </a:t>
            </a:r>
          </a:p>
        </p:txBody>
      </p:sp>
      <p:pic>
        <p:nvPicPr>
          <p:cNvPr id="18436" name="Picture 4" descr="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836613"/>
            <a:ext cx="3614738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_217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191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0" y="4724400"/>
            <a:ext cx="301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沧州铁狮子 </a:t>
            </a:r>
            <a:r>
              <a:rPr lang="zh-CN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1000</a:t>
            </a:r>
            <a:r>
              <a:rPr 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多年</a:t>
            </a:r>
          </a:p>
        </p:txBody>
      </p:sp>
      <p:pic>
        <p:nvPicPr>
          <p:cNvPr id="19460" name="Picture 4" descr="2006323639606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066800"/>
            <a:ext cx="48006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9750" y="537368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石器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692275" y="573405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59113" y="537368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青铜器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156325" y="5373688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铁器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716463" y="573405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nimBg="1"/>
      <p:bldP spid="19463" grpId="0" autoUpdateAnimBg="0"/>
      <p:bldP spid="19464" grpId="0" autoUpdateAnimBg="0"/>
      <p:bldP spid="194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36738" y="115888"/>
            <a:ext cx="5399087" cy="738187"/>
          </a:xfrm>
        </p:spPr>
        <p:txBody>
          <a:bodyPr lIns="0" tIns="0" rIns="0" bIns="0"/>
          <a:lstStyle/>
          <a:p>
            <a:r>
              <a:rPr lang="zh-CN" altLang="en-US"/>
              <a:t>应用广泛的金属材料</a:t>
            </a:r>
          </a:p>
        </p:txBody>
      </p:sp>
      <p:pic>
        <p:nvPicPr>
          <p:cNvPr id="31746" name="Picture 3" descr="watch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5084763"/>
            <a:ext cx="1765300" cy="1322387"/>
          </a:xfrm>
        </p:spPr>
      </p:pic>
      <p:pic>
        <p:nvPicPr>
          <p:cNvPr id="31747" name="Picture 4" descr="16_18_49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3213100"/>
            <a:ext cx="3492500" cy="1992313"/>
          </a:xfrm>
        </p:spPr>
      </p:pic>
      <p:pic>
        <p:nvPicPr>
          <p:cNvPr id="31748" name="Picture 5" descr="2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019175"/>
            <a:ext cx="3200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xinsrc_4991d7a6e3bc47c8be4c661d798efdf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7200" y="2528888"/>
            <a:ext cx="22288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8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41663"/>
            <a:ext cx="23034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car_001_1024x76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535488" y="1484313"/>
            <a:ext cx="2520950" cy="1892300"/>
          </a:xfrm>
        </p:spPr>
      </p:pic>
      <p:pic>
        <p:nvPicPr>
          <p:cNvPr id="31752" name="Picture 9" descr="压力锅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7324725" y="5445125"/>
            <a:ext cx="1819275" cy="1212850"/>
          </a:xfrm>
        </p:spPr>
      </p:pic>
      <p:pic>
        <p:nvPicPr>
          <p:cNvPr id="31753" name="Picture 10" descr="00011288shenzho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4335463"/>
            <a:ext cx="3021012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1" descr="木柄不锈钢圆头刀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2924175"/>
            <a:ext cx="2486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16_01_55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59563" y="1125538"/>
            <a:ext cx="24844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3" descr="电缆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6263" y="981075"/>
            <a:ext cx="14589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4067175" y="105251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840288" y="660400"/>
            <a:ext cx="3040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金属的物理性质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5650" y="4652963"/>
            <a:ext cx="6915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4400" b="1">
                <a:solidFill>
                  <a:schemeClr val="accent2"/>
                </a:solidFill>
                <a:latin typeface="Calibri" pitchFamily="34" charset="0"/>
                <a:ea typeface="华文新魏"/>
                <a:cs typeface="华文新魏"/>
              </a:rPr>
              <a:t>■</a:t>
            </a:r>
            <a:r>
              <a:rPr lang="zh-CN" altLang="en-US" sz="5400" b="1">
                <a:solidFill>
                  <a:schemeClr val="accent2"/>
                </a:solidFill>
                <a:latin typeface="Calibri" pitchFamily="34" charset="0"/>
                <a:ea typeface="华文新魏"/>
                <a:cs typeface="华文新魏"/>
              </a:rPr>
              <a:t>概括金属的物理性质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76375" y="2781300"/>
            <a:ext cx="59055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3200" b="1">
                <a:latin typeface="Calibri" pitchFamily="34" charset="0"/>
              </a:rPr>
              <a:t>根据：</a:t>
            </a:r>
          </a:p>
          <a:p>
            <a:pPr>
              <a:lnSpc>
                <a:spcPct val="115000"/>
              </a:lnSpc>
            </a:pPr>
            <a:r>
              <a:rPr lang="zh-CN" altLang="zh-CN" sz="3200" b="1">
                <a:solidFill>
                  <a:srgbClr val="0000CC"/>
                </a:solidFill>
                <a:latin typeface="Calibri" pitchFamily="34" charset="0"/>
              </a:rPr>
              <a:t>①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课本的第</a:t>
            </a:r>
            <a:r>
              <a:rPr lang="zh-CN" altLang="zh-CN" sz="3200" b="1">
                <a:solidFill>
                  <a:srgbClr val="0000CC"/>
                </a:solidFill>
                <a:latin typeface="Calibri" pitchFamily="34" charset="0"/>
              </a:rPr>
              <a:t>3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页 </a:t>
            </a:r>
            <a:r>
              <a:rPr lang="zh-CN" altLang="zh-CN" sz="3200" b="1">
                <a:solidFill>
                  <a:srgbClr val="0000CC"/>
                </a:solidFill>
                <a:latin typeface="Calibri" pitchFamily="34" charset="0"/>
              </a:rPr>
              <a:t>——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图片                                ②联系生活</a:t>
            </a:r>
            <a:r>
              <a:rPr lang="zh-CN" altLang="zh-CN" sz="3200" b="1">
                <a:solidFill>
                  <a:srgbClr val="0000CC"/>
                </a:solidFill>
                <a:latin typeface="Calibri" pitchFamily="34" charset="0"/>
              </a:rPr>
              <a:t>——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联想 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692275" y="692150"/>
            <a:ext cx="2232025" cy="636588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活动探究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_21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96975"/>
            <a:ext cx="64801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9388" y="1628775"/>
            <a:ext cx="22558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大多数金属：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有金属光泽</a:t>
            </a:r>
          </a:p>
          <a:p>
            <a:pPr>
              <a:buFont typeface="Wingdings" pitchFamily="2" charset="2"/>
              <a:buChar char="Ø"/>
            </a:pPr>
            <a:r>
              <a:rPr lang="zh-CN" altLang="zh-CN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导电性</a:t>
            </a:r>
          </a:p>
          <a:p>
            <a:pPr>
              <a:buFont typeface="Wingdings" pitchFamily="2" charset="2"/>
              <a:buChar char="Ø"/>
            </a:pPr>
            <a:r>
              <a:rPr lang="zh-CN" altLang="zh-CN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导热性</a:t>
            </a:r>
          </a:p>
          <a:p>
            <a:pPr>
              <a:buFont typeface="Wingdings" pitchFamily="2" charset="2"/>
              <a:buChar char="Ø"/>
            </a:pPr>
            <a:r>
              <a:rPr lang="zh-CN" altLang="zh-CN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延展性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密度较大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熔点较高等。</a:t>
            </a:r>
          </a:p>
          <a:p>
            <a:pPr>
              <a:buFont typeface="Wingdings" pitchFamily="2" charset="2"/>
              <a:buNone/>
            </a:pPr>
            <a:endParaRPr lang="zh-CN" altLang="zh-CN" sz="2400" b="1">
              <a:latin typeface="Times New Roman" pitchFamily="18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、金属的物理性质（共性）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5693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金属还具有各自的特性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8000"/>
                </a:solidFill>
                <a:latin typeface="Calibri" pitchFamily="34" charset="0"/>
              </a:rPr>
              <a:t>金属的特性：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8000"/>
                </a:solidFill>
                <a:latin typeface="Calibri" pitchFamily="34" charset="0"/>
              </a:rPr>
              <a:t>光泽不同：铁、铝等大多数金属呈银白色，而金呈</a:t>
            </a:r>
            <a:r>
              <a:rPr lang="zh-CN" altLang="en-US" sz="3600" b="1">
                <a:solidFill>
                  <a:srgbClr val="FFCC00"/>
                </a:solidFill>
                <a:latin typeface="Calibri" pitchFamily="34" charset="0"/>
              </a:rPr>
              <a:t>金黄色</a:t>
            </a:r>
            <a:r>
              <a:rPr lang="zh-CN" altLang="en-US" sz="3600" b="1">
                <a:solidFill>
                  <a:srgbClr val="008000"/>
                </a:solidFill>
                <a:latin typeface="Calibri" pitchFamily="34" charset="0"/>
              </a:rPr>
              <a:t>、铜呈</a:t>
            </a:r>
            <a:r>
              <a:rPr lang="zh-CN" altLang="en-US" sz="3600" b="1">
                <a:solidFill>
                  <a:srgbClr val="CC3300"/>
                </a:solidFill>
                <a:latin typeface="Calibri" pitchFamily="34" charset="0"/>
              </a:rPr>
              <a:t>紫红色</a:t>
            </a:r>
            <a:r>
              <a:rPr lang="zh-CN" altLang="zh-CN" sz="3600" b="1">
                <a:solidFill>
                  <a:srgbClr val="008000"/>
                </a:solidFill>
                <a:latin typeface="Calibri" pitchFamily="34" charset="0"/>
              </a:rPr>
              <a:t>……</a:t>
            </a:r>
            <a:r>
              <a:rPr lang="zh-CN" altLang="en-US" sz="3600" b="1">
                <a:solidFill>
                  <a:srgbClr val="008000"/>
                </a:solidFill>
                <a:latin typeface="Calibri" pitchFamily="34" charset="0"/>
              </a:rPr>
              <a:t>在常温下，铁铝铜等大多数金属都是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固体</a:t>
            </a:r>
            <a:r>
              <a:rPr lang="zh-CN" altLang="en-US" sz="3600" b="1">
                <a:solidFill>
                  <a:srgbClr val="008000"/>
                </a:solidFill>
                <a:latin typeface="Calibri" pitchFamily="34" charset="0"/>
              </a:rPr>
              <a:t>，但体温计中的汞却是</a:t>
            </a:r>
            <a:r>
              <a:rPr lang="zh-CN" altLang="en-US" sz="3600" b="1">
                <a:solidFill>
                  <a:srgbClr val="FFC000"/>
                </a:solidFill>
                <a:latin typeface="Calibri" pitchFamily="34" charset="0"/>
              </a:rPr>
              <a:t>液体</a:t>
            </a:r>
            <a:r>
              <a:rPr lang="zh-CN" altLang="zh-CN" sz="3600" b="1">
                <a:solidFill>
                  <a:srgbClr val="008000"/>
                </a:solidFill>
                <a:latin typeface="Calibri" pitchFamily="34" charset="0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6EF"/>
              </a:clrFrom>
              <a:clrTo>
                <a:srgbClr val="F9F6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268413"/>
            <a:ext cx="4340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3168650" cy="7175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Calibri" pitchFamily="34" charset="0"/>
              </a:rPr>
              <a:t>古老的青铜器</a:t>
            </a:r>
            <a:endParaRPr lang="zh-CN" altLang="en-U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58888" y="5516563"/>
            <a:ext cx="7885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铜</a:t>
            </a:r>
            <a:r>
              <a:rPr lang="zh-CN" altLang="zh-CN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84.77</a:t>
            </a:r>
            <a:r>
              <a:rPr lang="zh-CN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％、锡</a:t>
            </a:r>
            <a:r>
              <a:rPr lang="zh-CN" altLang="zh-CN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11.64</a:t>
            </a:r>
            <a:r>
              <a:rPr lang="zh-CN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％、铅</a:t>
            </a:r>
            <a:r>
              <a:rPr lang="zh-CN" altLang="zh-CN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27.9</a:t>
            </a:r>
            <a:r>
              <a:rPr lang="zh-CN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％。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619250" y="1484313"/>
            <a:ext cx="6937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司</a:t>
            </a:r>
          </a:p>
          <a:p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母</a:t>
            </a:r>
          </a:p>
          <a:p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戊</a:t>
            </a:r>
          </a:p>
          <a:p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大</a:t>
            </a:r>
          </a:p>
          <a:p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方</a:t>
            </a:r>
          </a:p>
          <a:p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鼎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323850" y="1052513"/>
          <a:ext cx="8567738" cy="5545139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物理性质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物理性质比较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导电性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（以银的导电性为</a:t>
                      </a: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100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作标准）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</a:t>
                      </a: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银   铜   金   铝   锌   铁   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优  </a:t>
                      </a: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100   99    74     61   27    17   7.9  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密度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金   铅   银   铜   铁   锌    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大 19.3   11.3  10.5  8.92  7.86  7.14   2.70 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熔点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</a:t>
                      </a: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钨   铁   铜   金   银   铝    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高 </a:t>
                      </a: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3410  1535  1083  1064   962   660    232  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硬度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（以金刚石的硬度为</a:t>
                      </a: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作标准）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铬   铁   银   铜    金    铝   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大  9    4-5  2.5-4  2.5-3  2.5-3  2-2.9  1.5 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900113" y="260350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E0000"/>
                </a:solidFill>
                <a:latin typeface="宋体" charset="-122"/>
              </a:rPr>
              <a:t>表</a:t>
            </a:r>
            <a:r>
              <a:rPr lang="zh-CN" altLang="zh-CN" sz="3600" b="1">
                <a:solidFill>
                  <a:srgbClr val="FE0000"/>
                </a:solidFill>
                <a:latin typeface="宋体" charset="-122"/>
              </a:rPr>
              <a:t>8-1  </a:t>
            </a:r>
            <a:r>
              <a:rPr lang="zh-CN" altLang="en-US" sz="3600" b="1">
                <a:solidFill>
                  <a:srgbClr val="FE0000"/>
                </a:solidFill>
                <a:latin typeface="宋体" charset="-122"/>
              </a:rPr>
              <a:t>一些金属物理性质的比较</a:t>
            </a:r>
          </a:p>
        </p:txBody>
      </p:sp>
      <p:sp>
        <p:nvSpPr>
          <p:cNvPr id="35862" name="Line 23"/>
          <p:cNvSpPr>
            <a:spLocks noChangeShapeType="1"/>
          </p:cNvSpPr>
          <p:nvPr/>
        </p:nvSpPr>
        <p:spPr bwMode="auto">
          <a:xfrm>
            <a:off x="2484438" y="2133600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3" name="Line 24"/>
          <p:cNvSpPr>
            <a:spLocks noChangeShapeType="1"/>
          </p:cNvSpPr>
          <p:nvPr/>
        </p:nvSpPr>
        <p:spPr bwMode="auto">
          <a:xfrm>
            <a:off x="2484438" y="3573463"/>
            <a:ext cx="6119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4" name="Line 25"/>
          <p:cNvSpPr>
            <a:spLocks noChangeShapeType="1"/>
          </p:cNvSpPr>
          <p:nvPr/>
        </p:nvSpPr>
        <p:spPr bwMode="auto">
          <a:xfrm>
            <a:off x="2484438" y="4652963"/>
            <a:ext cx="619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5" name="Line 26"/>
          <p:cNvSpPr>
            <a:spLocks noChangeShapeType="1"/>
          </p:cNvSpPr>
          <p:nvPr/>
        </p:nvSpPr>
        <p:spPr bwMode="auto">
          <a:xfrm>
            <a:off x="2484438" y="5734050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250825" y="4860925"/>
            <a:ext cx="68421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3200" b="1">
                <a:latin typeface="Calibri" pitchFamily="34" charset="0"/>
              </a:rPr>
              <a:t>4.</a:t>
            </a:r>
            <a:r>
              <a:rPr lang="zh-CN" altLang="en-US" sz="3200" b="1">
                <a:latin typeface="Calibri" pitchFamily="34" charset="0"/>
              </a:rPr>
              <a:t>为什么有的铁制品如水龙头等</a:t>
            </a:r>
          </a:p>
          <a:p>
            <a:r>
              <a:rPr lang="zh-CN" altLang="zh-CN" sz="3200" b="1">
                <a:latin typeface="Calibri" pitchFamily="34" charset="0"/>
              </a:rPr>
              <a:t>   </a:t>
            </a:r>
            <a:r>
              <a:rPr lang="zh-CN" altLang="en-US" sz="3200" b="1">
                <a:latin typeface="Calibri" pitchFamily="34" charset="0"/>
              </a:rPr>
              <a:t>要镀</a:t>
            </a: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铬</a:t>
            </a:r>
            <a:r>
              <a:rPr lang="zh-CN" altLang="zh-CN" sz="3200" b="1">
                <a:latin typeface="Calibri" pitchFamily="34" charset="0"/>
              </a:rPr>
              <a:t>?</a:t>
            </a:r>
            <a:r>
              <a:rPr lang="zh-CN" altLang="en-US" sz="3200" b="1">
                <a:latin typeface="Calibri" pitchFamily="34" charset="0"/>
              </a:rPr>
              <a:t>如果镀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金</a:t>
            </a:r>
            <a:r>
              <a:rPr lang="zh-CN" altLang="en-US" sz="3200" b="1">
                <a:latin typeface="Calibri" pitchFamily="34" charset="0"/>
              </a:rPr>
              <a:t>怎么样</a:t>
            </a:r>
            <a:r>
              <a:rPr lang="zh-CN" altLang="zh-CN" sz="3200" b="1">
                <a:latin typeface="Calibri" pitchFamily="34" charset="0"/>
              </a:rPr>
              <a:t>?</a:t>
            </a:r>
          </a:p>
        </p:txBody>
      </p:sp>
      <p:grpSp>
        <p:nvGrpSpPr>
          <p:cNvPr id="36866" name="Group 3"/>
          <p:cNvGrpSpPr>
            <a:grpSpLocks/>
          </p:cNvGrpSpPr>
          <p:nvPr/>
        </p:nvGrpSpPr>
        <p:grpSpPr bwMode="auto">
          <a:xfrm>
            <a:off x="1042988" y="260350"/>
            <a:ext cx="7848600" cy="647700"/>
            <a:chOff x="0" y="0"/>
            <a:chExt cx="4944" cy="408"/>
          </a:xfrm>
        </p:grpSpPr>
        <p:sp>
          <p:nvSpPr>
            <p:cNvPr id="36880" name="Text Box 4"/>
            <p:cNvSpPr txBox="1">
              <a:spLocks noChangeArrowheads="1"/>
            </p:cNvSpPr>
            <p:nvPr/>
          </p:nvSpPr>
          <p:spPr bwMode="auto">
            <a:xfrm>
              <a:off x="1185" y="43"/>
              <a:ext cx="375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3200" b="1">
                  <a:solidFill>
                    <a:srgbClr val="FF0000"/>
                  </a:solidFill>
                  <a:latin typeface="Calibri" pitchFamily="34" charset="0"/>
                </a:rPr>
                <a:t>—  </a:t>
              </a:r>
              <a:r>
                <a:rPr lang="zh-CN" altLang="en-US" sz="3200" b="1">
                  <a:solidFill>
                    <a:srgbClr val="FF0000"/>
                  </a:solidFill>
                  <a:latin typeface="Calibri" pitchFamily="34" charset="0"/>
                </a:rPr>
                <a:t>探究性质与用途的关系</a:t>
              </a:r>
            </a:p>
          </p:txBody>
        </p:sp>
        <p:sp>
          <p:nvSpPr>
            <p:cNvPr id="3688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176" cy="401"/>
            </a:xfrm>
            <a:prstGeom prst="rect">
              <a:avLst/>
            </a:prstGeom>
            <a:noFill/>
            <a:ln w="57150" cmpd="thickThin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分组讨论</a:t>
              </a:r>
            </a:p>
          </p:txBody>
        </p:sp>
      </p:grp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1763713" y="3141663"/>
            <a:ext cx="441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 sz="3200" b="1">
              <a:latin typeface="Calibri" pitchFamily="34" charset="0"/>
            </a:endParaRP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230188" y="1246188"/>
            <a:ext cx="61420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200" b="1">
                <a:latin typeface="Calibri" pitchFamily="34" charset="0"/>
              </a:rPr>
              <a:t>1.</a:t>
            </a:r>
            <a:r>
              <a:rPr lang="zh-CN" altLang="en-US" sz="3200" b="1">
                <a:latin typeface="Calibri" pitchFamily="34" charset="0"/>
              </a:rPr>
              <a:t>为什么菜刀、镰刀、锤子等</a:t>
            </a:r>
          </a:p>
          <a:p>
            <a:r>
              <a:rPr lang="zh-CN" altLang="zh-CN" sz="3200" b="1">
                <a:latin typeface="Calibri" pitchFamily="34" charset="0"/>
              </a:rPr>
              <a:t>   </a:t>
            </a:r>
            <a:r>
              <a:rPr lang="zh-CN" altLang="en-US" sz="3200" b="1">
                <a:latin typeface="Calibri" pitchFamily="34" charset="0"/>
              </a:rPr>
              <a:t>用</a:t>
            </a: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铁</a:t>
            </a:r>
            <a:r>
              <a:rPr lang="zh-CN" altLang="en-US" sz="3200" b="1">
                <a:latin typeface="Calibri" pitchFamily="34" charset="0"/>
              </a:rPr>
              <a:t>制，而不用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铅</a:t>
            </a:r>
            <a:r>
              <a:rPr lang="zh-CN" altLang="en-US" sz="3200" b="1">
                <a:latin typeface="Calibri" pitchFamily="34" charset="0"/>
              </a:rPr>
              <a:t>制？</a:t>
            </a:r>
          </a:p>
          <a:p>
            <a:endParaRPr lang="zh-CN" altLang="zh-CN" sz="3200" b="1">
              <a:latin typeface="Calibri" pitchFamily="34" charset="0"/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250825" y="2541588"/>
            <a:ext cx="71294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200" b="1">
                <a:latin typeface="Calibri" pitchFamily="34" charset="0"/>
              </a:rPr>
              <a:t>2.</a:t>
            </a:r>
            <a:r>
              <a:rPr lang="zh-CN" altLang="en-US" sz="3200" b="1">
                <a:latin typeface="Calibri" pitchFamily="34" charset="0"/>
              </a:rPr>
              <a:t>银的导电性比铜好，为什么电线</a:t>
            </a:r>
          </a:p>
          <a:p>
            <a:r>
              <a:rPr lang="zh-CN" altLang="zh-CN" sz="3200" b="1">
                <a:latin typeface="Calibri" pitchFamily="34" charset="0"/>
              </a:rPr>
              <a:t>   </a:t>
            </a:r>
            <a:r>
              <a:rPr lang="zh-CN" altLang="en-US" sz="3200" b="1">
                <a:latin typeface="Calibri" pitchFamily="34" charset="0"/>
              </a:rPr>
              <a:t>一般用</a:t>
            </a: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铜</a:t>
            </a:r>
            <a:r>
              <a:rPr lang="zh-CN" altLang="en-US" sz="3200" b="1">
                <a:latin typeface="Calibri" pitchFamily="34" charset="0"/>
              </a:rPr>
              <a:t>制而不用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银</a:t>
            </a:r>
            <a:r>
              <a:rPr lang="zh-CN" altLang="en-US" sz="3200" b="1">
                <a:latin typeface="Calibri" pitchFamily="34" charset="0"/>
              </a:rPr>
              <a:t>制？</a:t>
            </a:r>
          </a:p>
          <a:p>
            <a:endParaRPr lang="zh-CN" altLang="zh-CN" sz="3200" b="1">
              <a:latin typeface="Calibri" pitchFamily="34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239713" y="3825875"/>
            <a:ext cx="75723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200" b="1">
                <a:latin typeface="Calibri" pitchFamily="34" charset="0"/>
              </a:rPr>
              <a:t>3.</a:t>
            </a:r>
            <a:r>
              <a:rPr lang="zh-CN" altLang="en-US" sz="3200" b="1">
                <a:latin typeface="Calibri" pitchFamily="34" charset="0"/>
              </a:rPr>
              <a:t>为什么灯泡里的灯丝用</a:t>
            </a: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钨</a:t>
            </a:r>
            <a:r>
              <a:rPr lang="zh-CN" altLang="en-US" sz="3200" b="1">
                <a:latin typeface="Calibri" pitchFamily="34" charset="0"/>
              </a:rPr>
              <a:t>制而</a:t>
            </a:r>
          </a:p>
          <a:p>
            <a:r>
              <a:rPr lang="zh-CN" altLang="en-US" sz="3200" b="1">
                <a:latin typeface="Calibri" pitchFamily="34" charset="0"/>
              </a:rPr>
              <a:t>  不用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锡</a:t>
            </a:r>
            <a:r>
              <a:rPr lang="zh-CN" altLang="en-US" sz="3200" b="1">
                <a:latin typeface="Calibri" pitchFamily="34" charset="0"/>
              </a:rPr>
              <a:t>制？如果用</a:t>
            </a:r>
            <a:r>
              <a:rPr lang="zh-CN" altLang="en-US" sz="3200" b="1">
                <a:solidFill>
                  <a:srgbClr val="0000CC"/>
                </a:solidFill>
                <a:latin typeface="Calibri" pitchFamily="34" charset="0"/>
              </a:rPr>
              <a:t>锡</a:t>
            </a:r>
            <a:r>
              <a:rPr lang="zh-CN" altLang="en-US" sz="3200" b="1">
                <a:latin typeface="Calibri" pitchFamily="34" charset="0"/>
              </a:rPr>
              <a:t>有什么后果</a:t>
            </a:r>
            <a:r>
              <a:rPr lang="zh-CN" altLang="zh-CN" sz="3200" b="1">
                <a:latin typeface="Calibri" pitchFamily="34" charset="0"/>
              </a:rPr>
              <a:t>?</a:t>
            </a:r>
          </a:p>
          <a:p>
            <a:endParaRPr lang="zh-CN" altLang="zh-CN" sz="3200" b="1">
              <a:latin typeface="Calibri" pitchFamily="34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25812">
            <a:off x="6011863" y="1219200"/>
            <a:ext cx="165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69153">
            <a:off x="7667625" y="766763"/>
            <a:ext cx="10429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A9090"/>
              </a:clrFrom>
              <a:clrTo>
                <a:srgbClr val="8A90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0838" y="2546350"/>
            <a:ext cx="1255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8E8F7"/>
              </a:clrFrom>
              <a:clrTo>
                <a:srgbClr val="C8E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644900"/>
            <a:ext cx="10477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5225" y="5084763"/>
            <a:ext cx="151923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36000"/>
          </a:blip>
          <a:srcRect/>
          <a:stretch>
            <a:fillRect/>
          </a:stretch>
        </p:blipFill>
        <p:spPr bwMode="auto">
          <a:xfrm>
            <a:off x="6278563" y="5084763"/>
            <a:ext cx="117316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867400" y="5516563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Calibri" pitchFamily="34" charset="0"/>
              </a:rPr>
              <a:t>普通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561263" y="5934075"/>
            <a:ext cx="1258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镀铬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utoUpdateAnimBg="0"/>
      <p:bldP spid="3176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KBSC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 rot="1914785">
            <a:off x="3867150" y="98425"/>
            <a:ext cx="1773238" cy="2276475"/>
          </a:xfrm>
          <a:prstGeom prst="wedgeEllipseCallout">
            <a:avLst>
              <a:gd name="adj1" fmla="val 98671"/>
              <a:gd name="adj2" fmla="val 1881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008000"/>
                </a:solidFill>
                <a:latin typeface="Times New Roman" pitchFamily="18" charset="0"/>
                <a:ea typeface="华文中宋"/>
                <a:cs typeface="华文中宋"/>
              </a:rPr>
              <a:t>使用</a:t>
            </a:r>
          </a:p>
          <a:p>
            <a:pPr algn="ctr"/>
            <a:r>
              <a:rPr lang="zh-CN" altLang="en-US" sz="3200" b="1">
                <a:solidFill>
                  <a:srgbClr val="008000"/>
                </a:solidFill>
                <a:latin typeface="Times New Roman" pitchFamily="18" charset="0"/>
                <a:ea typeface="华文中宋"/>
                <a:cs typeface="华文中宋"/>
              </a:rPr>
              <a:t>是否便利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 rot="2384079">
            <a:off x="5983288" y="1055688"/>
            <a:ext cx="2520950" cy="1219200"/>
          </a:xfrm>
          <a:prstGeom prst="wedgeRoundRectCallout">
            <a:avLst>
              <a:gd name="adj1" fmla="val -6736"/>
              <a:gd name="adj2" fmla="val 112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600" b="1">
                <a:latin typeface="Times New Roman" pitchFamily="18" charset="0"/>
              </a:rPr>
              <a:t>资源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 rot="1887515">
            <a:off x="6443663" y="4292600"/>
            <a:ext cx="2195512" cy="1981200"/>
          </a:xfrm>
          <a:prstGeom prst="wedgeEllipseCallout">
            <a:avLst>
              <a:gd name="adj1" fmla="val -94778"/>
              <a:gd name="adj2" fmla="val 15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华文中宋"/>
                <a:cs typeface="华文中宋"/>
              </a:rPr>
              <a:t>废料是否</a:t>
            </a:r>
          </a:p>
          <a:p>
            <a:pPr algn="ctr"/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华文中宋"/>
                <a:cs typeface="华文中宋"/>
              </a:rPr>
              <a:t>易于回收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 rot="1243045">
            <a:off x="1038225" y="3665538"/>
            <a:ext cx="1800225" cy="990600"/>
          </a:xfrm>
          <a:prstGeom prst="wedgeRoundRectCallout">
            <a:avLst>
              <a:gd name="adj1" fmla="val 65718"/>
              <a:gd name="adj2" fmla="val -59810"/>
              <a:gd name="adj3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600" b="1">
                <a:latin typeface="Times New Roman" pitchFamily="18" charset="0"/>
              </a:rPr>
              <a:t>价格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 rot="2927068">
            <a:off x="890588" y="1133475"/>
            <a:ext cx="1854200" cy="1981200"/>
          </a:xfrm>
          <a:prstGeom prst="wedgeRoundRectCallout">
            <a:avLst>
              <a:gd name="adj1" fmla="val 108403"/>
              <a:gd name="adj2" fmla="val -46181"/>
              <a:gd name="adj3" fmla="val 16667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latin typeface="Times New Roman" pitchFamily="18" charset="0"/>
              </a:rPr>
              <a:t>是否</a:t>
            </a:r>
          </a:p>
          <a:p>
            <a:pPr algn="ctr"/>
            <a:r>
              <a:rPr lang="zh-CN" altLang="en-US" sz="4000" b="1">
                <a:latin typeface="Times New Roman" pitchFamily="18" charset="0"/>
              </a:rPr>
              <a:t>美观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-2570859">
            <a:off x="2301875" y="4692650"/>
            <a:ext cx="1800225" cy="2133600"/>
          </a:xfrm>
          <a:prstGeom prst="wedgeEllipseCallout">
            <a:avLst>
              <a:gd name="adj1" fmla="val 104319"/>
              <a:gd name="adj2" fmla="val -147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imes New Roman" pitchFamily="18" charset="0"/>
                <a:ea typeface="华文中宋"/>
                <a:cs typeface="华文中宋"/>
              </a:rPr>
              <a:t>对环境</a:t>
            </a:r>
          </a:p>
          <a:p>
            <a:pPr algn="ctr"/>
            <a:r>
              <a:rPr lang="zh-CN" altLang="en-US" sz="3200" b="1">
                <a:solidFill>
                  <a:schemeClr val="accent2"/>
                </a:solidFill>
                <a:latin typeface="Times New Roman" pitchFamily="18" charset="0"/>
                <a:ea typeface="华文中宋"/>
                <a:cs typeface="华文中宋"/>
              </a:rPr>
              <a:t>的影响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3203575" y="2636838"/>
            <a:ext cx="54721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600" b="1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      </a:t>
            </a:r>
            <a:r>
              <a:rPr lang="zh-CN" altLang="en-US" sz="3600" b="1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考虑物质的用途时，首先要考虑物质的</a:t>
            </a:r>
            <a:r>
              <a:rPr lang="zh-CN" altLang="zh-CN" sz="3600" b="1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_____</a:t>
            </a:r>
            <a:r>
              <a:rPr lang="zh-CN" altLang="en-US" sz="3600" b="1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，</a:t>
            </a:r>
          </a:p>
          <a:p>
            <a:r>
              <a:rPr lang="zh-CN" altLang="en-US" sz="3600" b="1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还需要考虑那些因素？</a:t>
            </a:r>
          </a:p>
        </p:txBody>
      </p:sp>
      <p:pic>
        <p:nvPicPr>
          <p:cNvPr id="37897" name="Picture 10" descr="问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0"/>
            <a:ext cx="5048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019925" y="3141663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ahoma" pitchFamily="34" charset="0"/>
                <a:ea typeface="华文中宋"/>
                <a:cs typeface="华文中宋"/>
              </a:rPr>
              <a:t>性质</a:t>
            </a:r>
          </a:p>
        </p:txBody>
      </p:sp>
      <p:sp>
        <p:nvSpPr>
          <p:cNvPr id="32780" name="WordArt 12"/>
          <p:cNvSpPr>
            <a:spLocks noChangeArrowheads="1" noChangeShapeType="1"/>
          </p:cNvSpPr>
          <p:nvPr/>
        </p:nvSpPr>
        <p:spPr bwMode="auto">
          <a:xfrm>
            <a:off x="395288" y="0"/>
            <a:ext cx="2160587" cy="11509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9525" cmpd="sng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归纳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 autoUpdateAnimBg="0"/>
      <p:bldP spid="32772" grpId="0" animBg="1" autoUpdateAnimBg="0"/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309563"/>
            <a:ext cx="7954962" cy="985837"/>
          </a:xfrm>
        </p:spPr>
        <p:txBody>
          <a:bodyPr/>
          <a:lstStyle/>
          <a:p>
            <a:r>
              <a:rPr lang="zh-CN" altLang="en-US" sz="4800" b="1">
                <a:solidFill>
                  <a:srgbClr val="008000"/>
                </a:solidFill>
              </a:rPr>
              <a:t>金    属    之    最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地壳中含量最高的金属元素──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人体中含量最高的金属元素──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目前世界年产量最高的金属──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导电、导热性最好的金属──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硬度最高的金属──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熔点最高的金属──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熔点最低的金属──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密度最大的金属──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b="1"/>
              <a:t>密度最小的金属──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588125" y="1341438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铝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588125" y="184467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钙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156325" y="292576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银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588125" y="23495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铁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00563" y="34290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铬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486275" y="45085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汞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500563" y="393382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钨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500563" y="558641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锂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500563" y="508476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799" grpId="0" autoUpdateAnimBg="0"/>
      <p:bldP spid="33803" grpId="0" autoUpdateAnimBg="0"/>
      <p:bldP spid="3380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77724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       </a:t>
            </a:r>
            <a:r>
              <a:rPr 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在金属中</a:t>
            </a:r>
            <a:r>
              <a:rPr 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加热熔合</a:t>
            </a:r>
            <a:r>
              <a:rPr 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某些金属或非金属，就可以制得具有</a:t>
            </a:r>
            <a:r>
              <a:rPr 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金属特征</a:t>
            </a:r>
            <a:r>
              <a:rPr 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的合金。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850" y="188913"/>
            <a:ext cx="3600450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华文中宋" pitchFamily="2" charset="-122"/>
              </a:rPr>
              <a:t>二、合金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348038" y="1557338"/>
            <a:ext cx="216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zh-CN" altLang="en-US" sz="3200" b="1">
                <a:solidFill>
                  <a:srgbClr val="FFFF00"/>
                </a:solidFill>
                <a:latin typeface="Tahoma" pitchFamily="34" charset="0"/>
              </a:rPr>
              <a:t>混合物</a:t>
            </a:r>
            <a:r>
              <a:rPr lang="zh-CN" altLang="zh-CN" sz="3200" b="1">
                <a:solidFill>
                  <a:srgbClr val="FFFF00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34821" name="Picture 5" descr="DSC00435"/>
          <p:cNvPicPr>
            <a:picLocks noChangeAspect="1" noChangeArrowheads="1"/>
          </p:cNvPicPr>
          <p:nvPr/>
        </p:nvPicPr>
        <p:blipFill>
          <a:blip r:embed="rId2"/>
          <a:srcRect b="11211"/>
          <a:stretch>
            <a:fillRect/>
          </a:stretch>
        </p:blipFill>
        <p:spPr bwMode="auto">
          <a:xfrm>
            <a:off x="1979613" y="2609850"/>
            <a:ext cx="5486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Comment 6"/>
          <p:cNvSpPr>
            <a:spLocks noRot="1" noChangeAspect="1" noEditPoints="1" noTextEdit="1"/>
          </p:cNvSpPr>
          <p:nvPr/>
        </p:nvSpPr>
        <p:spPr bwMode="auto">
          <a:xfrm>
            <a:off x="4605338" y="3629025"/>
            <a:ext cx="17462" cy="15875"/>
          </a:xfrm>
          <a:custGeom>
            <a:avLst/>
            <a:gdLst>
              <a:gd name="T0" fmla="*/ 47 w 50"/>
              <a:gd name="T1" fmla="*/ 0 h 43"/>
              <a:gd name="T2" fmla="*/ 23 w 50"/>
              <a:gd name="T3" fmla="*/ 36 h 43"/>
              <a:gd name="T4" fmla="*/ 0 w 50"/>
              <a:gd name="T5" fmla="*/ 42 h 43"/>
              <a:gd name="T6" fmla="*/ 0 60000 65536"/>
              <a:gd name="T7" fmla="*/ 0 60000 65536"/>
              <a:gd name="T8" fmla="*/ 0 60000 65536"/>
              <a:gd name="T9" fmla="*/ 0 w 50"/>
              <a:gd name="T10" fmla="*/ 0 h 43"/>
              <a:gd name="T11" fmla="*/ 50 w 50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43" extrusionOk="0">
                <a:moveTo>
                  <a:pt x="47" y="0"/>
                </a:moveTo>
                <a:cubicBezTo>
                  <a:pt x="46" y="10"/>
                  <a:pt x="39" y="31"/>
                  <a:pt x="23" y="36"/>
                </a:cubicBezTo>
                <a:cubicBezTo>
                  <a:pt x="8" y="36"/>
                  <a:pt x="5" y="33"/>
                  <a:pt x="0" y="42"/>
                </a:cubicBezTo>
              </a:path>
            </a:pathLst>
          </a:custGeom>
          <a:noFill/>
          <a:ln w="19050" cap="rnd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132138" y="1557338"/>
            <a:ext cx="532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合金属于纯净物或混合物？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0" grpId="0" autoUpdateAnimBg="0"/>
      <p:bldP spid="34823" grpId="0" autoUpdateAnimBg="0"/>
      <p:bldP spid="34823" grpId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、铁合金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2060575"/>
            <a:ext cx="1584325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ahoma" pitchFamily="34" charset="0"/>
              </a:rPr>
              <a:t>铁合金</a:t>
            </a:r>
          </a:p>
        </p:txBody>
      </p:sp>
      <p:sp>
        <p:nvSpPr>
          <p:cNvPr id="35844" name="AutoShape 4"/>
          <p:cNvSpPr>
            <a:spLocks/>
          </p:cNvSpPr>
          <p:nvPr/>
        </p:nvSpPr>
        <p:spPr bwMode="auto">
          <a:xfrm>
            <a:off x="1835150" y="1412875"/>
            <a:ext cx="265113" cy="1943100"/>
          </a:xfrm>
          <a:prstGeom prst="leftBrace">
            <a:avLst>
              <a:gd name="adj1" fmla="val 61078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124075" y="1052513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生铁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195513" y="2997200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钢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059113" y="1052513"/>
            <a:ext cx="3382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含碳量</a:t>
            </a:r>
            <a:r>
              <a:rPr lang="zh-CN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</a:t>
            </a:r>
            <a:r>
              <a:rPr 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％～</a:t>
            </a:r>
            <a:r>
              <a:rPr lang="zh-CN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4.3</a:t>
            </a:r>
            <a:r>
              <a:rPr 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％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771775" y="2997200"/>
            <a:ext cx="3617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含碳量</a:t>
            </a:r>
            <a:r>
              <a:rPr lang="zh-CN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0.03</a:t>
            </a:r>
            <a:r>
              <a:rPr 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％～</a:t>
            </a:r>
            <a:r>
              <a:rPr lang="zh-CN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</a:t>
            </a:r>
            <a:r>
              <a:rPr 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％</a:t>
            </a:r>
          </a:p>
        </p:txBody>
      </p:sp>
      <p:sp>
        <p:nvSpPr>
          <p:cNvPr id="35849" name="AutoShape 9"/>
          <p:cNvSpPr>
            <a:spLocks/>
          </p:cNvSpPr>
          <p:nvPr/>
        </p:nvSpPr>
        <p:spPr bwMode="auto">
          <a:xfrm>
            <a:off x="6300788" y="1196975"/>
            <a:ext cx="506412" cy="2160588"/>
          </a:xfrm>
          <a:prstGeom prst="rightBrace">
            <a:avLst>
              <a:gd name="adj1" fmla="val 3555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948488" y="1268413"/>
            <a:ext cx="1727200" cy="205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ahoma" pitchFamily="34" charset="0"/>
              </a:rPr>
              <a:t>含碳量不同决定其性能不同。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2484438" y="1628775"/>
            <a:ext cx="144462" cy="1511300"/>
          </a:xfrm>
          <a:prstGeom prst="downArrow">
            <a:avLst>
              <a:gd name="adj1" fmla="val 50000"/>
              <a:gd name="adj2" fmla="val 2615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987675" y="1916113"/>
            <a:ext cx="2305050" cy="588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ahoma" pitchFamily="34" charset="0"/>
              </a:rPr>
              <a:t>降低含碳量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700338" y="3573463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ahoma" pitchFamily="34" charset="0"/>
              </a:rPr>
              <a:t>不锈钢（镍铬钢）</a:t>
            </a:r>
          </a:p>
        </p:txBody>
      </p:sp>
      <p:pic>
        <p:nvPicPr>
          <p:cNvPr id="35854" name="Picture 14" descr="lingfn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9277"/>
          <a:stretch>
            <a:fillRect/>
          </a:stretch>
        </p:blipFill>
        <p:spPr bwMode="auto">
          <a:xfrm>
            <a:off x="1403350" y="4437063"/>
            <a:ext cx="25923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 descr="u=1955707868,472666582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437063"/>
            <a:ext cx="24479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 autoUpdateAnimBg="0"/>
      <p:bldP spid="35845" grpId="0" autoUpdateAnimBg="0"/>
      <p:bldP spid="35846" grpId="0" autoUpdateAnimBg="0"/>
      <p:bldP spid="35847" grpId="0" autoUpdateAnimBg="0"/>
      <p:bldP spid="35848" grpId="0" autoUpdateAnimBg="0"/>
      <p:bldP spid="35849" grpId="0" animBg="1"/>
      <p:bldP spid="35850" grpId="0" animBg="1" autoUpdateAnimBg="0"/>
      <p:bldP spid="35851" grpId="0" animBg="1"/>
      <p:bldP spid="35852" grpId="0" animBg="1" autoUpdateAnimBg="0"/>
      <p:bldP spid="3585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857250" y="188913"/>
            <a:ext cx="708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合金与组成它们的金属的性质比较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14375" y="974725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000000"/>
                </a:solidFill>
                <a:latin typeface="Times New Roman" pitchFamily="18" charset="0"/>
              </a:rPr>
              <a:t>【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</a:rPr>
              <a:t>实验</a:t>
            </a:r>
            <a:r>
              <a:rPr lang="zh-CN" altLang="zh-CN" sz="2800" b="1">
                <a:solidFill>
                  <a:srgbClr val="000000"/>
                </a:solidFill>
                <a:latin typeface="Times New Roman" pitchFamily="18" charset="0"/>
              </a:rPr>
              <a:t>8-1】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</a:rPr>
              <a:t>比较黄铜片和铜片、焊锡和锡的光泽和颜色；将它们互相刻划，比较它们的硬度</a:t>
            </a:r>
          </a:p>
        </p:txBody>
      </p:sp>
      <p:graphicFrame>
        <p:nvGraphicFramePr>
          <p:cNvPr id="41987" name="Group 4"/>
          <p:cNvGraphicFramePr>
            <a:graphicFrameLocks noGrp="1"/>
          </p:cNvGraphicFramePr>
          <p:nvPr/>
        </p:nvGraphicFramePr>
        <p:xfrm>
          <a:off x="684213" y="2397125"/>
          <a:ext cx="7920037" cy="3531109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性质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比较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现 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黄铜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焊锡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光泽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和颜色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硬度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结论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916238" y="3765550"/>
            <a:ext cx="649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9900"/>
                </a:solidFill>
                <a:latin typeface="Tahoma" pitchFamily="34" charset="0"/>
              </a:rPr>
              <a:t>黄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067175" y="3765550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紫红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627313" y="4702175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CC00"/>
                </a:solidFill>
                <a:latin typeface="Tahoma" pitchFamily="34" charset="0"/>
              </a:rPr>
              <a:t>黄铜</a:t>
            </a: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大于铜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5580063" y="3765550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ahoma" pitchFamily="34" charset="0"/>
              </a:rPr>
              <a:t>深灰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7164388" y="3765550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ahoma" pitchFamily="34" charset="0"/>
              </a:rPr>
              <a:t>银白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5651500" y="4702175"/>
            <a:ext cx="280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焊锡大于锡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2411413" y="5235575"/>
            <a:ext cx="6732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合金的色泽比它的组分金属更鲜艳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Tahoma" pitchFamily="34" charset="0"/>
              </a:rPr>
              <a:t>合金的硬度大于组成它的纯金属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KBS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044575" y="1052513"/>
            <a:ext cx="568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  <a:latin typeface="Calibri" pitchFamily="34" charset="0"/>
              </a:rPr>
              <a:t>教材</a:t>
            </a:r>
            <a:r>
              <a:rPr lang="zh-CN" altLang="zh-CN" sz="2800" b="1">
                <a:solidFill>
                  <a:srgbClr val="FF0066"/>
                </a:solidFill>
                <a:latin typeface="Calibri" pitchFamily="34" charset="0"/>
              </a:rPr>
              <a:t>P5</a:t>
            </a:r>
            <a:r>
              <a:rPr lang="zh-CN" altLang="en-US" sz="2800" b="1">
                <a:solidFill>
                  <a:srgbClr val="FF0066"/>
                </a:solidFill>
                <a:latin typeface="Calibri" pitchFamily="34" charset="0"/>
              </a:rPr>
              <a:t>讨论：合金的熔点与其组分金属相比，又有何特点呢？</a:t>
            </a:r>
            <a:r>
              <a:rPr lang="zh-CN" altLang="en-US">
                <a:latin typeface="Calibri" pitchFamily="34" charset="0"/>
              </a:rPr>
              <a:t> </a:t>
            </a:r>
          </a:p>
        </p:txBody>
      </p:sp>
      <p:graphicFrame>
        <p:nvGraphicFramePr>
          <p:cNvPr id="37892" name="Group 4"/>
          <p:cNvGraphicFramePr>
            <a:graphicFrameLocks noGrp="1"/>
          </p:cNvGraphicFramePr>
          <p:nvPr/>
        </p:nvGraphicFramePr>
        <p:xfrm>
          <a:off x="468313" y="2492375"/>
          <a:ext cx="8280400" cy="3038793"/>
        </p:xfrm>
        <a:graphic>
          <a:graphicData uri="http://schemas.openxmlformats.org/drawingml/2006/table">
            <a:tbl>
              <a:tblPr/>
              <a:tblGrid>
                <a:gridCol w="15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纯金属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</a:t>
                      </a: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合金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铅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镉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铋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锡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焊锡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武德合金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熔点℃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327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321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271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232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183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70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启示</a:t>
                      </a:r>
                      <a:endParaRPr kumimoji="0" 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KBS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8325"/>
            <a:ext cx="9144000" cy="74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结论：与纯金属相比，合金具有：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8313" y="1052513"/>
            <a:ext cx="83518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latin typeface="Calibri" pitchFamily="34" charset="0"/>
              </a:rPr>
              <a:t>硬度更大</a:t>
            </a: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latin typeface="Calibri" pitchFamily="34" charset="0"/>
              </a:rPr>
              <a:t>熔点更低</a:t>
            </a:r>
            <a:endParaRPr lang="en-US" altLang="zh-CN" sz="2800" b="1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latin typeface="Calibri" pitchFamily="34" charset="0"/>
              </a:rPr>
              <a:t>抗腐蚀性更好</a:t>
            </a:r>
          </a:p>
          <a:p>
            <a:pPr algn="ctr">
              <a:spcBef>
                <a:spcPct val="20000"/>
              </a:spcBef>
            </a:pPr>
            <a:endParaRPr lang="zh-CN" altLang="en-US" sz="2800" b="1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Calibri" pitchFamily="34" charset="0"/>
              </a:rPr>
              <a:t>另外合金还具有：</a:t>
            </a: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Calibri" pitchFamily="34" charset="0"/>
              </a:rPr>
              <a:t>更高的强度</a:t>
            </a:r>
          </a:p>
          <a:p>
            <a:pPr algn="ctr">
              <a:spcBef>
                <a:spcPct val="20000"/>
              </a:spcBef>
            </a:pPr>
            <a:r>
              <a:rPr lang="zh-CN" altLang="zh-CN" sz="2800" b="1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zh-CN" altLang="en-US" sz="2800" b="1">
                <a:solidFill>
                  <a:srgbClr val="000099"/>
                </a:solidFill>
                <a:latin typeface="Calibri" pitchFamily="34" charset="0"/>
              </a:rPr>
              <a:t>韧性好</a:t>
            </a:r>
            <a:r>
              <a:rPr lang="zh-CN" altLang="zh-CN" sz="2800" b="1">
                <a:solidFill>
                  <a:srgbClr val="000099"/>
                </a:solidFill>
                <a:latin typeface="Calibri" pitchFamily="34" charset="0"/>
              </a:rPr>
              <a:t>,</a:t>
            </a:r>
            <a:r>
              <a:rPr lang="zh-CN" altLang="en-US" sz="2800" b="1">
                <a:solidFill>
                  <a:srgbClr val="000099"/>
                </a:solidFill>
                <a:latin typeface="Calibri" pitchFamily="34" charset="0"/>
              </a:rPr>
              <a:t>耐拉伸、耐弯曲、耐压打</a:t>
            </a:r>
            <a:r>
              <a:rPr lang="zh-CN" altLang="zh-CN" sz="2800" b="1">
                <a:solidFill>
                  <a:srgbClr val="000099"/>
                </a:solidFill>
                <a:latin typeface="Calibri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日常使用的金属材料，大多数是纯金属还是合金？</a:t>
            </a:r>
          </a:p>
          <a:p>
            <a:pPr>
              <a:spcBef>
                <a:spcPct val="20000"/>
              </a:spcBef>
            </a:pPr>
            <a:r>
              <a:rPr lang="zh-CN" altLang="en-US" sz="2800" b="1">
                <a:latin typeface="Calibri" pitchFamily="34" charset="0"/>
              </a:rPr>
              <a:t>        人类已制得的纯金属只有</a:t>
            </a:r>
            <a:r>
              <a:rPr lang="zh-CN" altLang="zh-CN" sz="2800" b="1">
                <a:solidFill>
                  <a:srgbClr val="0000FF"/>
                </a:solidFill>
                <a:latin typeface="Calibri" pitchFamily="34" charset="0"/>
              </a:rPr>
              <a:t>90</a:t>
            </a:r>
            <a:r>
              <a:rPr lang="zh-CN" altLang="en-US" sz="2800" b="1">
                <a:solidFill>
                  <a:srgbClr val="0000FF"/>
                </a:solidFill>
                <a:latin typeface="Calibri" pitchFamily="34" charset="0"/>
              </a:rPr>
              <a:t>余种</a:t>
            </a:r>
            <a:r>
              <a:rPr lang="zh-CN" altLang="en-US" sz="2800" b="1">
                <a:latin typeface="Calibri" pitchFamily="34" charset="0"/>
              </a:rPr>
              <a:t>，但由纯金属</a:t>
            </a: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按一定组成和质量比</a:t>
            </a:r>
            <a:r>
              <a:rPr lang="zh-CN" altLang="en-US" sz="2800" b="1">
                <a:latin typeface="Calibri" pitchFamily="34" charset="0"/>
              </a:rPr>
              <a:t>制得的</a:t>
            </a: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合金</a:t>
            </a:r>
            <a:r>
              <a:rPr lang="zh-CN" altLang="en-US" sz="2800" b="1">
                <a:latin typeface="Calibri" pitchFamily="34" charset="0"/>
              </a:rPr>
              <a:t>已达</a:t>
            </a:r>
            <a:r>
              <a:rPr lang="zh-CN" altLang="en-US" sz="2800" b="1">
                <a:solidFill>
                  <a:srgbClr val="0000FF"/>
                </a:solidFill>
                <a:latin typeface="Calibri" pitchFamily="34" charset="0"/>
              </a:rPr>
              <a:t>几千种</a:t>
            </a:r>
            <a:r>
              <a:rPr lang="zh-CN" altLang="en-US" sz="2800" b="1">
                <a:latin typeface="Calibri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深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7407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、合金比纯金属具有更广泛的用途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5438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1227138" y="5157788"/>
            <a:ext cx="6945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4000" b="1">
                <a:latin typeface="Calibri" pitchFamily="34" charset="0"/>
              </a:rPr>
              <a:t>“</a:t>
            </a:r>
            <a:r>
              <a:rPr lang="zh-CN" altLang="en-US" sz="4000" b="1">
                <a:latin typeface="Calibri" pitchFamily="34" charset="0"/>
              </a:rPr>
              <a:t>天下第一剑”</a:t>
            </a:r>
            <a:r>
              <a:rPr lang="zh-CN" altLang="zh-CN" sz="4000" b="1">
                <a:solidFill>
                  <a:srgbClr val="FF0000"/>
                </a:solidFill>
                <a:latin typeface="Calibri" pitchFamily="34" charset="0"/>
              </a:rPr>
              <a:t>——</a:t>
            </a:r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越王勾践剑</a:t>
            </a:r>
            <a:r>
              <a:rPr lang="zh-CN" altLang="en-US" sz="4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75707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025775" cy="7175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Calibri" pitchFamily="34" charset="0"/>
              </a:rPr>
              <a:t>古老的青铜器</a:t>
            </a:r>
            <a:endParaRPr lang="zh-CN" altLang="en-US" sz="3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KBS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8325"/>
            <a:ext cx="9144000" cy="74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pic_217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3100"/>
            <a:ext cx="38163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刘海若装上钛合金颅骨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213100"/>
            <a:ext cx="26035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刘海若装上钛合金颅骨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213100"/>
            <a:ext cx="20859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钛金属腕表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4813"/>
            <a:ext cx="2819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79388" y="5734050"/>
            <a:ext cx="8367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华文中宋"/>
                <a:ea typeface="华文中宋"/>
                <a:cs typeface="华文中宋"/>
              </a:rPr>
              <a:t>  </a:t>
            </a:r>
            <a:r>
              <a:rPr lang="zh-CN" altLang="en-US" sz="2400" b="1">
                <a:latin typeface="华文中宋"/>
                <a:ea typeface="华文中宋"/>
                <a:cs typeface="华文中宋"/>
              </a:rPr>
              <a:t>钛合金与人体有很好的“相容性”，因此可用来制造</a:t>
            </a:r>
            <a:r>
              <a:rPr lang="zh-CN" altLang="en-US" sz="2400" b="1">
                <a:solidFill>
                  <a:srgbClr val="FF0066"/>
                </a:solidFill>
                <a:latin typeface="华文中宋"/>
                <a:ea typeface="华文中宋"/>
                <a:cs typeface="华文中宋"/>
              </a:rPr>
              <a:t>人造骨 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132138" y="0"/>
            <a:ext cx="5791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zh-CN" sz="2400" b="1">
                <a:solidFill>
                  <a:srgbClr val="FF3399"/>
                </a:solidFill>
                <a:latin typeface="华文中宋"/>
                <a:ea typeface="华文中宋"/>
                <a:cs typeface="华文中宋"/>
              </a:rPr>
              <a:t>     </a:t>
            </a:r>
            <a:r>
              <a:rPr lang="zh-CN" altLang="zh-CN" sz="3600" b="1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4</a:t>
            </a:r>
            <a:r>
              <a:rPr lang="zh-CN" altLang="en-US" sz="3600" b="1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、钛和钛合金</a:t>
            </a:r>
          </a:p>
          <a:p>
            <a:pPr algn="just"/>
            <a:r>
              <a:rPr lang="zh-CN" altLang="en-US" sz="2400" b="1">
                <a:latin typeface="华文中宋"/>
                <a:ea typeface="华文中宋"/>
                <a:cs typeface="华文中宋"/>
              </a:rPr>
              <a:t>被认为是</a:t>
            </a:r>
            <a:r>
              <a:rPr lang="zh-CN" altLang="zh-CN" sz="2400" b="1">
                <a:latin typeface="华文中宋"/>
                <a:ea typeface="华文中宋"/>
                <a:cs typeface="华文中宋"/>
              </a:rPr>
              <a:t>21</a:t>
            </a:r>
            <a:r>
              <a:rPr lang="zh-CN" altLang="en-US" sz="2400" b="1">
                <a:latin typeface="华文中宋"/>
                <a:ea typeface="华文中宋"/>
                <a:cs typeface="华文中宋"/>
              </a:rPr>
              <a:t>世纪的重要材料，它具有很多优良的性能，如熔点高、密度小、可塑性好、易于加工、机械性能好等。尤其是抗腐蚀性能非常好，即使把它们放在海水中数年，取出后仍光亮如新，其抗腐蚀性能远优于不锈钢，因此被广泛</a:t>
            </a:r>
            <a:r>
              <a:rPr lang="zh-CN" altLang="en-US" sz="2400" b="1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用于火箭、导弹、航天飞机、船舶、化工和通讯设备等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-217488" y="2492375"/>
            <a:ext cx="294640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隶书"/>
                <a:cs typeface="隶书"/>
              </a:rPr>
              <a:t>钛金属腕表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utoUpdateAnimBg="0"/>
      <p:bldP spid="4404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KBS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175"/>
            <a:ext cx="9144000" cy="74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pic_217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827088" y="5734050"/>
            <a:ext cx="7488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华文中宋"/>
                <a:ea typeface="华文中宋"/>
                <a:cs typeface="华文中宋"/>
              </a:rPr>
              <a:t>用钛</a:t>
            </a:r>
            <a:r>
              <a:rPr lang="zh-CN" altLang="zh-CN" sz="2800" b="1">
                <a:solidFill>
                  <a:srgbClr val="FF0066"/>
                </a:solidFill>
                <a:latin typeface="华文中宋"/>
                <a:ea typeface="华文中宋"/>
                <a:cs typeface="华文中宋"/>
              </a:rPr>
              <a:t>-</a:t>
            </a:r>
            <a:r>
              <a:rPr lang="zh-CN" altLang="en-US" sz="2800" b="1">
                <a:solidFill>
                  <a:srgbClr val="FF0066"/>
                </a:solidFill>
                <a:latin typeface="华文中宋"/>
                <a:ea typeface="华文中宋"/>
                <a:cs typeface="华文中宋"/>
              </a:rPr>
              <a:t>镍形状记忆合金制成的人造卫星天线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49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000" b="1">
                <a:solidFill>
                  <a:srgbClr val="FF0066"/>
                </a:solidFill>
                <a:latin typeface="Times New Roman" pitchFamily="18" charset="0"/>
              </a:rPr>
              <a:t>            </a:t>
            </a:r>
            <a:r>
              <a:rPr lang="zh-CN" altLang="en-US" sz="4000" b="1">
                <a:solidFill>
                  <a:srgbClr val="FF0066"/>
                </a:solidFill>
                <a:latin typeface="Times New Roman" pitchFamily="18" charset="0"/>
                <a:ea typeface="华文中宋"/>
                <a:cs typeface="华文中宋"/>
              </a:rPr>
              <a:t>形状记忆合金</a:t>
            </a:r>
            <a:r>
              <a:rPr lang="zh-CN" altLang="en-US" sz="2400" b="1">
                <a:latin typeface="Times New Roman" pitchFamily="18" charset="0"/>
              </a:rPr>
              <a:t>是具有形状记忆效应的合金，被广泛用于做人造卫星和宇宙飞船的天线，水暖系统、防火门和电路断电的自动控制开关，以及牙齿矫正等医疗材料。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835150" y="2781300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0000FF"/>
                </a:solidFill>
                <a:latin typeface="Times New Roman" pitchFamily="18" charset="0"/>
              </a:rPr>
              <a:t>低温下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1000125" y="214313"/>
            <a:ext cx="2160588" cy="11557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小结</a:t>
            </a:r>
          </a:p>
        </p:txBody>
      </p:sp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857250" y="1571625"/>
            <a:ext cx="6643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一、金属共性：</a:t>
            </a:r>
            <a:endParaRPr lang="en-US" altLang="zh-CN" sz="36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600" b="1">
                <a:solidFill>
                  <a:srgbClr val="0000FF"/>
                </a:solidFill>
                <a:latin typeface="Calibri" pitchFamily="34" charset="0"/>
              </a:rPr>
              <a:t>1、</a:t>
            </a: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具有金属光泽</a:t>
            </a:r>
            <a:endParaRPr lang="en-US" altLang="zh-CN" sz="36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600" b="1">
                <a:solidFill>
                  <a:srgbClr val="0000FF"/>
                </a:solidFill>
                <a:latin typeface="Calibri" pitchFamily="34" charset="0"/>
              </a:rPr>
              <a:t>2、</a:t>
            </a: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良好的导电、导热性</a:t>
            </a:r>
            <a:endParaRPr lang="en-US" altLang="zh-CN" sz="36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600" b="1">
                <a:solidFill>
                  <a:srgbClr val="0000FF"/>
                </a:solidFill>
                <a:latin typeface="Calibri" pitchFamily="34" charset="0"/>
              </a:rPr>
              <a:t>3、</a:t>
            </a: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良好的延展性</a:t>
            </a: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1000125" y="3857625"/>
            <a:ext cx="60721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二、合金：</a:t>
            </a:r>
            <a:endParaRPr lang="en-US" altLang="zh-CN" sz="32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Calibri" pitchFamily="34" charset="0"/>
              </a:rPr>
              <a:t>1、</a:t>
            </a:r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定义：</a:t>
            </a:r>
            <a:endParaRPr lang="en-US" altLang="zh-CN" sz="32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、合金的特性</a:t>
            </a:r>
            <a:endParaRPr lang="en-US" altLang="zh-CN" sz="32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Calibri" pitchFamily="34" charset="0"/>
              </a:rPr>
              <a:t>A、</a:t>
            </a:r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合金比纯金属硬度大</a:t>
            </a:r>
            <a:endParaRPr lang="en-US" altLang="zh-CN" sz="32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Calibri" pitchFamily="34" charset="0"/>
              </a:rPr>
              <a:t>B、</a:t>
            </a:r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合金比纯金属熔点低</a:t>
            </a:r>
            <a:endParaRPr lang="en-US" altLang="zh-CN" sz="32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Calibri" pitchFamily="34" charset="0"/>
              </a:rPr>
              <a:t>C、</a:t>
            </a:r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合金比纯金属抗腐蚀性好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714375" y="500063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练一练</a:t>
            </a:r>
          </a:p>
        </p:txBody>
      </p:sp>
      <p:sp>
        <p:nvSpPr>
          <p:cNvPr id="49154" name="矩形 4"/>
          <p:cNvSpPr>
            <a:spLocks noChangeArrowheads="1"/>
          </p:cNvSpPr>
          <p:nvPr/>
        </p:nvSpPr>
        <p:spPr bwMode="auto">
          <a:xfrm>
            <a:off x="571500" y="1643063"/>
            <a:ext cx="857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0000FF"/>
                </a:solidFill>
                <a:latin typeface="Calibri" pitchFamily="34" charset="0"/>
              </a:rPr>
              <a:t>1、</a:t>
            </a:r>
            <a:r>
              <a:rPr lang="zh-CN" altLang="en-US" sz="4400" b="1">
                <a:solidFill>
                  <a:srgbClr val="0000FF"/>
                </a:solidFill>
                <a:latin typeface="Calibri" pitchFamily="34" charset="0"/>
              </a:rPr>
              <a:t>（</a:t>
            </a:r>
            <a:r>
              <a:rPr lang="en-US" altLang="zh-CN" sz="4400" b="1">
                <a:solidFill>
                  <a:srgbClr val="0000FF"/>
                </a:solidFill>
                <a:latin typeface="Calibri" pitchFamily="34" charset="0"/>
              </a:rPr>
              <a:t>2015•</a:t>
            </a:r>
            <a:r>
              <a:rPr lang="zh-CN" altLang="en-US" sz="4400" b="1">
                <a:solidFill>
                  <a:srgbClr val="0000FF"/>
                </a:solidFill>
                <a:latin typeface="Calibri" pitchFamily="34" charset="0"/>
              </a:rPr>
              <a:t>锦州）下列不是合金的是（　　）</a:t>
            </a:r>
          </a:p>
          <a:p>
            <a:r>
              <a:rPr lang="en-US" altLang="zh-CN" sz="4400" b="1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zh-CN" altLang="en-US" sz="4400" b="1">
                <a:solidFill>
                  <a:srgbClr val="0000FF"/>
                </a:solidFill>
                <a:latin typeface="Calibri" pitchFamily="34" charset="0"/>
              </a:rPr>
              <a:t>．生铁</a:t>
            </a:r>
            <a:r>
              <a:rPr lang="en-US" altLang="zh-CN" sz="4400" b="1">
                <a:solidFill>
                  <a:srgbClr val="0000FF"/>
                </a:solidFill>
                <a:latin typeface="Calibri" pitchFamily="34" charset="0"/>
              </a:rPr>
              <a:t>B</a:t>
            </a:r>
            <a:r>
              <a:rPr lang="zh-CN" altLang="en-US" sz="4400" b="1">
                <a:solidFill>
                  <a:srgbClr val="0000FF"/>
                </a:solidFill>
                <a:latin typeface="Calibri" pitchFamily="34" charset="0"/>
              </a:rPr>
              <a:t>．铁锈</a:t>
            </a:r>
            <a:r>
              <a:rPr lang="en-US" altLang="zh-CN" sz="4400" b="1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zh-CN" altLang="en-US" sz="4400" b="1">
                <a:solidFill>
                  <a:srgbClr val="0000FF"/>
                </a:solidFill>
                <a:latin typeface="Calibri" pitchFamily="34" charset="0"/>
              </a:rPr>
              <a:t>．青铜</a:t>
            </a:r>
            <a:r>
              <a:rPr lang="en-US" altLang="zh-CN" sz="4400" b="1">
                <a:solidFill>
                  <a:srgbClr val="0000FF"/>
                </a:solidFill>
                <a:latin typeface="Calibri" pitchFamily="34" charset="0"/>
              </a:rPr>
              <a:t>D</a:t>
            </a:r>
            <a:r>
              <a:rPr lang="zh-CN" altLang="en-US" sz="4400" b="1">
                <a:solidFill>
                  <a:srgbClr val="0000FF"/>
                </a:solidFill>
                <a:latin typeface="Calibri" pitchFamily="34" charset="0"/>
              </a:rPr>
              <a:t>．焊锡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313" y="2428875"/>
            <a:ext cx="85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zh-CN" altLang="en-US" sz="3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3"/>
          <p:cNvSpPr>
            <a:spLocks noChangeArrowheads="1"/>
          </p:cNvSpPr>
          <p:nvPr/>
        </p:nvSpPr>
        <p:spPr bwMode="auto">
          <a:xfrm>
            <a:off x="714375" y="928688"/>
            <a:ext cx="76438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alibri" pitchFamily="34" charset="0"/>
              </a:rPr>
              <a:t>2、</a:t>
            </a:r>
            <a:r>
              <a:rPr lang="zh-CN" altLang="en-US" sz="3200" b="1" dirty="0">
                <a:solidFill>
                  <a:srgbClr val="0000FF"/>
                </a:solidFill>
                <a:latin typeface="Calibri" pitchFamily="34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Calibri" pitchFamily="34" charset="0"/>
              </a:rPr>
              <a:t>2015•</a:t>
            </a:r>
            <a:r>
              <a:rPr lang="zh-CN" altLang="en-US" sz="3200" b="1" dirty="0">
                <a:solidFill>
                  <a:srgbClr val="0000FF"/>
                </a:solidFill>
                <a:latin typeface="Calibri" pitchFamily="34" charset="0"/>
              </a:rPr>
              <a:t>湘潭）下列有关合金的说法中，不正确的是（　　）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．合金属于金属材料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Calibri" pitchFamily="34" charset="0"/>
              </a:rPr>
              <a:t>B</a:t>
            </a:r>
            <a:r>
              <a:rPr lang="zh-CN" altLang="en-US" sz="3200" b="1" dirty="0">
                <a:solidFill>
                  <a:srgbClr val="0000FF"/>
                </a:solidFill>
                <a:latin typeface="Calibri" pitchFamily="34" charset="0"/>
              </a:rPr>
              <a:t>．青铜、黄铜的硬度大于铜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zh-CN" altLang="en-US" sz="3200" b="1" dirty="0">
                <a:solidFill>
                  <a:srgbClr val="0000FF"/>
                </a:solidFill>
                <a:latin typeface="Calibri" pitchFamily="34" charset="0"/>
              </a:rPr>
              <a:t>．合金的抗腐蚀性能比其成分金属强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Calibri" pitchFamily="34" charset="0"/>
              </a:rPr>
              <a:t>D</a:t>
            </a:r>
            <a:r>
              <a:rPr lang="zh-CN" altLang="en-US" sz="3200" b="1" dirty="0">
                <a:solidFill>
                  <a:srgbClr val="0000FF"/>
                </a:solidFill>
                <a:latin typeface="Calibri" pitchFamily="34" charset="0"/>
              </a:rPr>
              <a:t>．合金的熔点比其成分金属高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19872" y="1340768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zh-CN" alt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3"/>
          <p:cNvSpPr txBox="1">
            <a:spLocks noChangeArrowheads="1"/>
          </p:cNvSpPr>
          <p:nvPr/>
        </p:nvSpPr>
        <p:spPr bwMode="auto">
          <a:xfrm>
            <a:off x="428625" y="500063"/>
            <a:ext cx="77866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Calibri" pitchFamily="34" charset="0"/>
              </a:rPr>
              <a:t>3</a:t>
            </a:r>
            <a:r>
              <a:rPr lang="zh-CN" altLang="en-US" sz="3200" b="1">
                <a:latin typeface="Calibri" pitchFamily="34" charset="0"/>
              </a:rPr>
              <a:t>、金属材料在生活、生产中应用十分广泛。</a:t>
            </a:r>
            <a:endParaRPr lang="en-US" altLang="zh-CN" sz="3200" b="1">
              <a:latin typeface="Calibri" pitchFamily="34" charset="0"/>
            </a:endParaRPr>
          </a:p>
          <a:p>
            <a:r>
              <a:rPr lang="zh-CN" altLang="en-US" sz="3200" b="1">
                <a:latin typeface="Calibri" pitchFamily="34" charset="0"/>
              </a:rPr>
              <a:t>（</a:t>
            </a:r>
            <a:r>
              <a:rPr lang="en-US" altLang="zh-CN" sz="3200" b="1">
                <a:latin typeface="Calibri" pitchFamily="34" charset="0"/>
              </a:rPr>
              <a:t>1）</a:t>
            </a:r>
            <a:r>
              <a:rPr lang="zh-CN" altLang="en-US" sz="3200" b="1">
                <a:latin typeface="Calibri" pitchFamily="34" charset="0"/>
              </a:rPr>
              <a:t>如图</a:t>
            </a:r>
            <a:r>
              <a:rPr lang="en-US" altLang="zh-CN" sz="3200" b="1">
                <a:latin typeface="Calibri" pitchFamily="34" charset="0"/>
              </a:rPr>
              <a:t>A</a:t>
            </a:r>
            <a:r>
              <a:rPr lang="zh-CN" altLang="en-US" sz="3200" b="1">
                <a:latin typeface="Calibri" pitchFamily="34" charset="0"/>
              </a:rPr>
              <a:t>所示是金属的一个应用实例，请说出利用了金属的什么物理性质（答一点即可）</a:t>
            </a:r>
            <a:r>
              <a:rPr lang="zh-CN" altLang="en-US" sz="3200" b="1" u="sng">
                <a:latin typeface="Calibri" pitchFamily="34" charset="0"/>
              </a:rPr>
              <a:t> </a:t>
            </a:r>
            <a:r>
              <a:rPr lang="en-US" altLang="zh-CN" sz="3200" b="1" u="sng">
                <a:latin typeface="Calibri" pitchFamily="34" charset="0"/>
              </a:rPr>
              <a:t>						</a:t>
            </a:r>
            <a:endParaRPr lang="en-US" altLang="zh-CN" sz="3200" b="1">
              <a:latin typeface="Calibri" pitchFamily="34" charset="0"/>
            </a:endParaRPr>
          </a:p>
          <a:p>
            <a:r>
              <a:rPr lang="zh-CN" altLang="en-US" sz="3200" b="1">
                <a:latin typeface="Calibri" pitchFamily="34" charset="0"/>
              </a:rPr>
              <a:t>（</a:t>
            </a:r>
            <a:r>
              <a:rPr lang="en-US" altLang="zh-CN" sz="3200" b="1">
                <a:latin typeface="Calibri" pitchFamily="34" charset="0"/>
              </a:rPr>
              <a:t>2）</a:t>
            </a:r>
            <a:r>
              <a:rPr lang="zh-CN" altLang="en-US" sz="3200" b="1">
                <a:latin typeface="Calibri" pitchFamily="34" charset="0"/>
              </a:rPr>
              <a:t>如图</a:t>
            </a:r>
            <a:r>
              <a:rPr lang="en-US" altLang="zh-CN" sz="3200" b="1">
                <a:latin typeface="Calibri" pitchFamily="34" charset="0"/>
              </a:rPr>
              <a:t>B</a:t>
            </a:r>
            <a:r>
              <a:rPr lang="zh-CN" altLang="en-US" sz="3200" b="1">
                <a:latin typeface="Calibri" pitchFamily="34" charset="0"/>
              </a:rPr>
              <a:t>所示，两块金属片互相刻划后，在纯铜片上有明显的划痕，该实验探究的目的是什么？</a:t>
            </a:r>
            <a:r>
              <a:rPr lang="en-US" altLang="zh-CN" sz="3200" b="1" u="sng">
                <a:latin typeface="Calibri" pitchFamily="34" charset="0"/>
              </a:rPr>
              <a:t>					</a:t>
            </a:r>
            <a:endParaRPr lang="zh-CN" altLang="en-US" sz="3200" b="1">
              <a:latin typeface="Calibri" pitchFamily="34" charset="0"/>
            </a:endParaRP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4208463"/>
            <a:ext cx="471487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75" y="207168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导电性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75" y="3500438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比较合金和纯金属的硬度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2428875" y="2500313"/>
            <a:ext cx="4643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7200">
                <a:latin typeface="方正舒体"/>
                <a:ea typeface="方正舒体"/>
                <a:cs typeface="方正舒体"/>
              </a:rPr>
              <a:t>谢谢观赏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3025775" cy="717550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Calibri" pitchFamily="34" charset="0"/>
              </a:rPr>
              <a:t>古老的青铜器</a:t>
            </a:r>
            <a:endParaRPr lang="zh-CN" altLang="en-U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B503C"/>
              </a:clrFrom>
              <a:clrTo>
                <a:srgbClr val="4B503C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979613" y="1484313"/>
            <a:ext cx="494188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4"/>
          <p:cNvSpPr>
            <a:spLocks noChangeArrowheads="1" noChangeShapeType="1"/>
          </p:cNvSpPr>
          <p:nvPr/>
        </p:nvSpPr>
        <p:spPr bwMode="auto">
          <a:xfrm>
            <a:off x="2627313" y="5300663"/>
            <a:ext cx="3602037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8998"/>
                    </a:srgbClr>
                  </a:outerShdw>
                </a:effectLst>
                <a:latin typeface="华文新魏"/>
              </a:rPr>
              <a:t>马踏飞燕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p2.so.qhimg.com/bdr/_240_/t01f2966a4a32179c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铁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4608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p0.so.qhimg.com/bdr/_240_/t01c36337983ff0a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p1.so.qhimg.com/bdr/_240_/t0121ccdce332167e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0"/>
            <a:ext cx="8109636" cy="672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1106</Words>
  <Application>Microsoft Office PowerPoint</Application>
  <PresentationFormat>全屏显示(4:3)</PresentationFormat>
  <Paragraphs>200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方正舒体</vt:lpstr>
      <vt:lpstr>黑体</vt:lpstr>
      <vt:lpstr>华文新魏</vt:lpstr>
      <vt:lpstr>华文中宋</vt:lpstr>
      <vt:lpstr>楷体_GB2312</vt:lpstr>
      <vt:lpstr>隶书</vt:lpstr>
      <vt:lpstr>宋体</vt:lpstr>
      <vt:lpstr>Arial</vt:lpstr>
      <vt:lpstr>Calibri</vt:lpstr>
      <vt:lpstr>Tahoma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应用广泛的金属材料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金    属    之    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9</cp:revision>
  <dcterms:created xsi:type="dcterms:W3CDTF">2016-01-25T02:59:18Z</dcterms:created>
  <dcterms:modified xsi:type="dcterms:W3CDTF">2016-08-08T01:46:30Z</dcterms:modified>
</cp:coreProperties>
</file>